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5" r:id="rId3"/>
    <p:sldId id="276" r:id="rId4"/>
    <p:sldId id="277" r:id="rId5"/>
    <p:sldId id="278" r:id="rId6"/>
    <p:sldId id="257" r:id="rId7"/>
    <p:sldId id="258" r:id="rId8"/>
    <p:sldId id="259" r:id="rId9"/>
    <p:sldId id="268" r:id="rId10"/>
    <p:sldId id="269" r:id="rId11"/>
    <p:sldId id="260" r:id="rId12"/>
    <p:sldId id="270" r:id="rId13"/>
    <p:sldId id="261" r:id="rId14"/>
    <p:sldId id="262" r:id="rId15"/>
    <p:sldId id="263" r:id="rId16"/>
    <p:sldId id="264" r:id="rId17"/>
    <p:sldId id="265" r:id="rId18"/>
    <p:sldId id="266" r:id="rId19"/>
    <p:sldId id="267" r:id="rId20"/>
    <p:sldId id="271" r:id="rId21"/>
    <p:sldId id="272" r:id="rId22"/>
    <p:sldId id="273" r:id="rId23"/>
    <p:sldId id="274"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76" autoAdjust="0"/>
    <p:restoredTop sz="94660"/>
  </p:normalViewPr>
  <p:slideViewPr>
    <p:cSldViewPr>
      <p:cViewPr>
        <p:scale>
          <a:sx n="76" d="100"/>
          <a:sy n="76" d="100"/>
        </p:scale>
        <p:origin x="-1098"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B887C3-A9DC-4BB6-A836-81DDD2F3C1BE}" type="datetimeFigureOut">
              <a:rPr lang="en-US" smtClean="0"/>
              <a:pPr/>
              <a:t>07-Feb-23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56DB5B-5229-4FFF-ABFE-A0ACE838DA37}" type="slidenum">
              <a:rPr lang="en-US" smtClean="0"/>
              <a:pPr/>
              <a:t>‹#›</a:t>
            </a:fld>
            <a:endParaRPr lang="en-US"/>
          </a:p>
        </p:txBody>
      </p:sp>
    </p:spTree>
    <p:extLst>
      <p:ext uri="{BB962C8B-B14F-4D97-AF65-F5344CB8AC3E}">
        <p14:creationId xmlns:p14="http://schemas.microsoft.com/office/powerpoint/2010/main" xmlns="" val="4034167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56DB5B-5229-4FFF-ABFE-A0ACE838DA37}"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07-Feb-23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07-Feb-23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07-Feb-23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07-Feb-23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07-Feb-23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8001000" cy="1828800"/>
          </a:xfrm>
        </p:spPr>
        <p:txBody>
          <a:bodyPr>
            <a:normAutofit/>
          </a:bodyPr>
          <a:lstStyle/>
          <a:p>
            <a:pPr algn="ctr"/>
            <a:r>
              <a:rPr lang="en-US" dirty="0" smtClean="0">
                <a:effectLst/>
                <a:latin typeface="Times New Roman" pitchFamily="18" charset="0"/>
                <a:cs typeface="Times New Roman" pitchFamily="18" charset="0"/>
              </a:rPr>
              <a:t>CONSUMER BEHAVIOUR - BUYING MOTIVES</a:t>
            </a:r>
            <a:endParaRPr lang="en-US" dirty="0">
              <a:effectLst/>
              <a:latin typeface="Times New Roman" pitchFamily="18" charset="0"/>
              <a:cs typeface="Times New Roman" pitchFamily="18" charset="0"/>
            </a:endParaRPr>
          </a:p>
        </p:txBody>
      </p:sp>
      <p:sp>
        <p:nvSpPr>
          <p:cNvPr id="3" name="Subtitle 2"/>
          <p:cNvSpPr>
            <a:spLocks noGrp="1"/>
          </p:cNvSpPr>
          <p:nvPr>
            <p:ph type="subTitle" idx="1"/>
          </p:nvPr>
        </p:nvSpPr>
        <p:spPr>
          <a:xfrm>
            <a:off x="685800" y="2590800"/>
            <a:ext cx="7772400" cy="2220511"/>
          </a:xfrm>
        </p:spPr>
        <p:txBody>
          <a:bodyPr>
            <a:normAutofit lnSpcReduction="10000"/>
          </a:bodyPr>
          <a:lstStyle/>
          <a:p>
            <a:pPr algn="ctr"/>
            <a:r>
              <a:rPr lang="en-US" dirty="0" smtClean="0">
                <a:latin typeface="Times New Roman" pitchFamily="18" charset="0"/>
                <a:cs typeface="Times New Roman" pitchFamily="18" charset="0"/>
              </a:rPr>
              <a:t>Presented by</a:t>
            </a:r>
          </a:p>
          <a:p>
            <a:pPr algn="ctr"/>
            <a:r>
              <a:rPr lang="en-US" dirty="0" smtClean="0">
                <a:solidFill>
                  <a:srgbClr val="FF0000"/>
                </a:solidFill>
                <a:latin typeface="Times New Roman" pitchFamily="18" charset="0"/>
                <a:cs typeface="Times New Roman" pitchFamily="18" charset="0"/>
              </a:rPr>
              <a:t>Dr. U. JAHIR HUSSAIN</a:t>
            </a:r>
          </a:p>
          <a:p>
            <a:pPr algn="ctr"/>
            <a:r>
              <a:rPr lang="en-US" dirty="0" smtClean="0">
                <a:latin typeface="Times New Roman" pitchFamily="18" charset="0"/>
                <a:cs typeface="Times New Roman" pitchFamily="18" charset="0"/>
              </a:rPr>
              <a:t>Assistant Professor of Commerce</a:t>
            </a:r>
          </a:p>
          <a:p>
            <a:pPr algn="ctr"/>
            <a:r>
              <a:rPr lang="en-US" dirty="0" smtClean="0">
                <a:latin typeface="Times New Roman" pitchFamily="18" charset="0"/>
                <a:cs typeface="Times New Roman" pitchFamily="18" charset="0"/>
              </a:rPr>
              <a:t>Jamal Mohamed College (Autonomous)</a:t>
            </a:r>
          </a:p>
          <a:p>
            <a:pPr algn="ctr"/>
            <a:r>
              <a:rPr lang="en-US" dirty="0" smtClean="0">
                <a:latin typeface="Times New Roman" pitchFamily="18" charset="0"/>
                <a:cs typeface="Times New Roman" pitchFamily="18" charset="0"/>
              </a:rPr>
              <a:t>Tiruchirappalli - 620 020.    </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fontAlgn="base">
              <a:buNone/>
            </a:pPr>
            <a:r>
              <a:rPr lang="en-US" b="1" dirty="0" smtClean="0">
                <a:latin typeface="Times New Roman" pitchFamily="18" charset="0"/>
                <a:cs typeface="Times New Roman" pitchFamily="18" charset="0"/>
              </a:rPr>
              <a:t>	</a:t>
            </a:r>
          </a:p>
          <a:p>
            <a:pPr algn="just" fontAlgn="base">
              <a:buFont typeface="Wingdings" pitchFamily="2" charset="2"/>
              <a:buChar char="Ø"/>
            </a:pPr>
            <a:r>
              <a:rPr lang="en-US" b="1" dirty="0" smtClean="0">
                <a:latin typeface="Times New Roman" pitchFamily="18" charset="0"/>
                <a:cs typeface="Times New Roman" pitchFamily="18" charset="0"/>
              </a:rPr>
              <a:t>	1. Physical Buying Motives:  </a:t>
            </a:r>
            <a:r>
              <a:rPr lang="en-US" dirty="0" smtClean="0">
                <a:latin typeface="Times New Roman" pitchFamily="18" charset="0"/>
                <a:cs typeface="Times New Roman" pitchFamily="18" charset="0"/>
              </a:rPr>
              <a:t>	The psychological buying motives are related to the satisfaction of basic human needs for subsistence such as satisfaction of the needs for food, shelter and clothes, and security. </a:t>
            </a:r>
          </a:p>
          <a:p>
            <a:pPr algn="just" fontAlgn="base">
              <a:buFont typeface="Wingdings" pitchFamily="2" charset="2"/>
              <a:buChar char="Ø"/>
            </a:pPr>
            <a:r>
              <a:rPr lang="en-US" dirty="0" smtClean="0">
                <a:latin typeface="Times New Roman" pitchFamily="18" charset="0"/>
                <a:cs typeface="Times New Roman" pitchFamily="18" charset="0"/>
              </a:rPr>
              <a:t>	2. </a:t>
            </a:r>
            <a:r>
              <a:rPr lang="en-US" b="1" dirty="0" smtClean="0">
                <a:latin typeface="Times New Roman" pitchFamily="18" charset="0"/>
                <a:cs typeface="Times New Roman" pitchFamily="18" charset="0"/>
              </a:rPr>
              <a:t>Psychological Buying Motives:  </a:t>
            </a:r>
            <a:r>
              <a:rPr lang="en-US" dirty="0" smtClean="0">
                <a:latin typeface="Times New Roman" pitchFamily="18" charset="0"/>
                <a:cs typeface="Times New Roman" pitchFamily="18" charset="0"/>
              </a:rPr>
              <a:t>The psychological buying motives relates to the need for prestige or self-preservation, etc. </a:t>
            </a:r>
          </a:p>
          <a:p>
            <a:pPr algn="just" fontAlgn="base">
              <a:buFont typeface="Wingdings" pitchFamily="2" charset="2"/>
              <a:buChar char="Ø"/>
            </a:pPr>
            <a:r>
              <a:rPr lang="en-US" dirty="0" smtClean="0">
                <a:latin typeface="Times New Roman" pitchFamily="18" charset="0"/>
                <a:cs typeface="Times New Roman" pitchFamily="18" charset="0"/>
              </a:rPr>
              <a:t>	3. </a:t>
            </a:r>
            <a:r>
              <a:rPr lang="en-US" b="1" dirty="0" smtClean="0">
                <a:latin typeface="Times New Roman" pitchFamily="18" charset="0"/>
                <a:cs typeface="Times New Roman" pitchFamily="18" charset="0"/>
              </a:rPr>
              <a:t>Sociological Buying Motives:  </a:t>
            </a:r>
            <a:r>
              <a:rPr lang="en-US" dirty="0" smtClean="0">
                <a:latin typeface="Times New Roman" pitchFamily="18" charset="0"/>
                <a:cs typeface="Times New Roman" pitchFamily="18" charset="0"/>
              </a:rPr>
              <a:t>The sociological buying motives are related to the motives that exist at present and is expected in all the social situations.</a:t>
            </a:r>
          </a:p>
          <a:p>
            <a:pPr marL="109728" indent="0" algn="just" fontAlgn="base">
              <a:buNone/>
            </a:pPr>
            <a:r>
              <a:rPr lang="en-US" b="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320183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pPr fontAlgn="base">
              <a:buNone/>
            </a:pPr>
            <a:r>
              <a:rPr lang="en-US" b="1" dirty="0" smtClean="0">
                <a:latin typeface="Times New Roman" pitchFamily="18" charset="0"/>
                <a:cs typeface="Times New Roman" pitchFamily="18" charset="0"/>
              </a:rPr>
              <a:t>	</a:t>
            </a:r>
          </a:p>
          <a:p>
            <a:pPr algn="just" fontAlgn="base">
              <a:buFont typeface="Wingdings" pitchFamily="2" charset="2"/>
              <a:buChar char="Ø"/>
            </a:pPr>
            <a:r>
              <a:rPr lang="en-US" b="1" dirty="0" smtClean="0">
                <a:latin typeface="Times New Roman" pitchFamily="18" charset="0"/>
                <a:cs typeface="Times New Roman" pitchFamily="18" charset="0"/>
              </a:rPr>
              <a:t>		4. Acquired Buying Motives:  </a:t>
            </a:r>
            <a:r>
              <a:rPr lang="en-US" dirty="0" smtClean="0">
                <a:latin typeface="Times New Roman" pitchFamily="18" charset="0"/>
                <a:cs typeface="Times New Roman" pitchFamily="18" charset="0"/>
              </a:rPr>
              <a:t>The acquired buying motives are learned motives and are influenced by the environment factors. Such motives are related to socio­economic conditions and the level of education, such as economy, information, work efficiency, profit facility, quality, beauty, fashion, social presage, acceptance, etc.</a:t>
            </a:r>
          </a:p>
          <a:p>
            <a:pPr algn="just" fontAlgn="base">
              <a:buFont typeface="Wingdings" pitchFamily="2" charset="2"/>
              <a:buChar char="Ø"/>
            </a:pPr>
            <a:r>
              <a:rPr lang="en-US" dirty="0" smtClean="0">
                <a:latin typeface="Times New Roman" pitchFamily="18" charset="0"/>
                <a:cs typeface="Times New Roman" pitchFamily="18" charset="0"/>
              </a:rPr>
              <a:t>	5. </a:t>
            </a:r>
            <a:r>
              <a:rPr lang="en-US" b="1" dirty="0" smtClean="0">
                <a:latin typeface="Times New Roman" pitchFamily="18" charset="0"/>
                <a:cs typeface="Times New Roman" pitchFamily="18" charset="0"/>
              </a:rPr>
              <a:t>Inherent Buying Motives:  </a:t>
            </a:r>
            <a:r>
              <a:rPr lang="en-US" dirty="0" smtClean="0">
                <a:latin typeface="Times New Roman" pitchFamily="18" charset="0"/>
                <a:cs typeface="Times New Roman" pitchFamily="18" charset="0"/>
              </a:rPr>
              <a:t>The inherent buying motives are present in a person from his birth. It belongs to basic human instincts whereas the acquired buying motives are concerned with the environment. They are influenced by hunger, thirsts, sleep, leisure, security, playing entertainment, etc.</a:t>
            </a:r>
          </a:p>
          <a:p>
            <a:pPr>
              <a:buFont typeface="Wingdings" pitchFamily="2" charset="2"/>
              <a:buChar char="Ø"/>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pPr fontAlgn="base">
              <a:buNone/>
            </a:pPr>
            <a:r>
              <a:rPr lang="en-US" b="1" dirty="0" smtClean="0">
                <a:latin typeface="Times New Roman" pitchFamily="18" charset="0"/>
                <a:cs typeface="Times New Roman" pitchFamily="18" charset="0"/>
              </a:rPr>
              <a:t>	</a:t>
            </a:r>
          </a:p>
          <a:p>
            <a:pPr algn="just" fontAlgn="base">
              <a:buFont typeface="Wingdings" pitchFamily="2" charset="2"/>
              <a:buChar char="Ø"/>
            </a:pPr>
            <a:r>
              <a:rPr lang="en-US" b="1" dirty="0" smtClean="0">
                <a:latin typeface="Times New Roman" pitchFamily="18" charset="0"/>
                <a:cs typeface="Times New Roman" pitchFamily="18" charset="0"/>
              </a:rPr>
              <a:t>	6. Primary Buying Motives: </a:t>
            </a:r>
            <a:r>
              <a:rPr lang="en-US" dirty="0" smtClean="0">
                <a:latin typeface="Times New Roman" pitchFamily="18" charset="0"/>
                <a:cs typeface="Times New Roman" pitchFamily="18" charset="0"/>
              </a:rPr>
              <a:t>The primary buying motives increase the general demands for products and not the specific demands for a specified product/brand. The demands for radios, TVs, cars, motorcycles, etc. fall under this category of primary motives.</a:t>
            </a:r>
          </a:p>
          <a:p>
            <a:pPr algn="just" fontAlgn="base">
              <a:buFont typeface="Wingdings" pitchFamily="2" charset="2"/>
              <a:buChar char="Ø"/>
            </a:pPr>
            <a:r>
              <a:rPr lang="en-US" b="1" dirty="0" smtClean="0">
                <a:latin typeface="Times New Roman" pitchFamily="18" charset="0"/>
                <a:cs typeface="Times New Roman" pitchFamily="18" charset="0"/>
              </a:rPr>
              <a:t>	7. Selective Buying Motives:</a:t>
            </a:r>
            <a:r>
              <a:rPr lang="en-US" dirty="0" smtClean="0">
                <a:latin typeface="Times New Roman" pitchFamily="18" charset="0"/>
                <a:cs typeface="Times New Roman" pitchFamily="18" charset="0"/>
              </a:rPr>
              <a:t> The selective buying motives influence for the purchase of specific brands, for instance, the demands for Bajaj’s </a:t>
            </a:r>
            <a:r>
              <a:rPr lang="en-US" dirty="0" err="1" smtClean="0">
                <a:latin typeface="Times New Roman" pitchFamily="18" charset="0"/>
                <a:cs typeface="Times New Roman" pitchFamily="18" charset="0"/>
              </a:rPr>
              <a:t>Chetak</a:t>
            </a:r>
            <a:r>
              <a:rPr lang="en-US" dirty="0" smtClean="0">
                <a:latin typeface="Times New Roman" pitchFamily="18" charset="0"/>
                <a:cs typeface="Times New Roman" pitchFamily="18" charset="0"/>
              </a:rPr>
              <a:t> Scooter, </a:t>
            </a:r>
            <a:r>
              <a:rPr lang="en-US" dirty="0" err="1" smtClean="0">
                <a:latin typeface="Times New Roman" pitchFamily="18" charset="0"/>
                <a:cs typeface="Times New Roman" pitchFamily="18" charset="0"/>
              </a:rPr>
              <a:t>Onida</a:t>
            </a:r>
            <a:r>
              <a:rPr lang="en-US" dirty="0" smtClean="0">
                <a:latin typeface="Times New Roman" pitchFamily="18" charset="0"/>
                <a:cs typeface="Times New Roman" pitchFamily="18" charset="0"/>
              </a:rPr>
              <a:t> TV, Philips Radios, etc.</a:t>
            </a:r>
          </a:p>
          <a:p>
            <a:pPr algn="just" fontAlgn="base">
              <a:buFont typeface="Wingdings" pitchFamily="2" charset="2"/>
              <a:buChar char="Ø"/>
            </a:pP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456492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lnSpcReduction="20000"/>
          </a:bodyPr>
          <a:lstStyle/>
          <a:p>
            <a:pPr fontAlgn="base">
              <a:buNone/>
            </a:pPr>
            <a:r>
              <a:rPr lang="en-US" b="1" dirty="0" smtClean="0">
                <a:latin typeface="Times New Roman" pitchFamily="18" charset="0"/>
                <a:cs typeface="Times New Roman" pitchFamily="18" charset="0"/>
              </a:rPr>
              <a:t>	</a:t>
            </a:r>
          </a:p>
          <a:p>
            <a:pPr algn="just" fontAlgn="base">
              <a:buFont typeface="Wingdings" pitchFamily="2" charset="2"/>
              <a:buChar char="Ø"/>
            </a:pPr>
            <a:r>
              <a:rPr lang="en-US" b="1" dirty="0" smtClean="0">
                <a:latin typeface="Times New Roman" pitchFamily="18" charset="0"/>
                <a:cs typeface="Times New Roman" pitchFamily="18" charset="0"/>
              </a:rPr>
              <a:t>	8.  Conscious Buying Motives: </a:t>
            </a:r>
            <a:r>
              <a:rPr lang="en-US" dirty="0" smtClean="0">
                <a:latin typeface="Times New Roman" pitchFamily="18" charset="0"/>
                <a:cs typeface="Times New Roman" pitchFamily="18" charset="0"/>
              </a:rPr>
              <a:t>The conscious buying motives are such motives, which are identified by the buyer without any help from marketing functions, like advertising, personal selling or promotional tools. The conscious buying motives influence the satisfaction of presently existing needs of a customer. Such buying motives take shape within the sub-conscious minds of the customers and are not influenced by the external environmental factors.</a:t>
            </a:r>
          </a:p>
          <a:p>
            <a:pPr algn="just" fontAlgn="base">
              <a:buFont typeface="Wingdings" pitchFamily="2" charset="2"/>
              <a:buChar char="Ø"/>
            </a:pPr>
            <a:r>
              <a:rPr lang="en-US" b="1" dirty="0" smtClean="0">
                <a:latin typeface="Times New Roman" pitchFamily="18" charset="0"/>
                <a:cs typeface="Times New Roman" pitchFamily="18" charset="0"/>
              </a:rPr>
              <a:t>	9. Dormant Buying Motives:  </a:t>
            </a:r>
            <a:r>
              <a:rPr lang="en-US" dirty="0" smtClean="0">
                <a:latin typeface="Times New Roman" pitchFamily="18" charset="0"/>
                <a:cs typeface="Times New Roman" pitchFamily="18" charset="0"/>
              </a:rPr>
              <a:t>The dormant buying motives are silent motives and do not influence the buyers until their attention is invited by the marketing functions. Thus, dormant buying motives are related with satisfaction of those needs which are created by the marketing functions. A consumer does not possess the knowledge of such needs without the persuasion of marketing activities.</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85000" lnSpcReduction="10000"/>
          </a:bodyPr>
          <a:lstStyle/>
          <a:p>
            <a:pPr fontAlgn="base"/>
            <a:endParaRPr lang="en-US" dirty="0" smtClean="0">
              <a:latin typeface="Times New Roman" pitchFamily="18" charset="0"/>
              <a:cs typeface="Times New Roman" pitchFamily="18" charset="0"/>
            </a:endParaRPr>
          </a:p>
          <a:p>
            <a:pPr algn="just" fontAlgn="base"/>
            <a:r>
              <a:rPr lang="en-US" b="1" dirty="0" smtClean="0">
                <a:latin typeface="Times New Roman" pitchFamily="18" charset="0"/>
                <a:cs typeface="Times New Roman" pitchFamily="18" charset="0"/>
              </a:rPr>
              <a:t>10. Product Buying Motives:</a:t>
            </a:r>
          </a:p>
          <a:p>
            <a:pPr algn="just" fontAlgn="base">
              <a:buNone/>
            </a:pPr>
            <a:r>
              <a:rPr lang="en-US" dirty="0" smtClean="0">
                <a:latin typeface="Times New Roman" pitchFamily="18" charset="0"/>
                <a:cs typeface="Times New Roman" pitchFamily="18" charset="0"/>
              </a:rPr>
              <a:t>		Product buying motives motivates a person towards purchasing a special products. This motive is a generated by the physical and psychological features of the product, such as design, colour, size, package, quality, price etc.</a:t>
            </a:r>
          </a:p>
          <a:p>
            <a:pPr algn="just" fontAlgn="base"/>
            <a:r>
              <a:rPr lang="en-US" b="1" dirty="0" smtClean="0">
                <a:latin typeface="Times New Roman" pitchFamily="18" charset="0"/>
                <a:cs typeface="Times New Roman" pitchFamily="18" charset="0"/>
              </a:rPr>
              <a:t>11. Patronage Buying Motives:</a:t>
            </a:r>
          </a:p>
          <a:p>
            <a:pPr algn="just" fontAlgn="base">
              <a:buNone/>
            </a:pPr>
            <a:r>
              <a:rPr lang="en-US" dirty="0" smtClean="0">
                <a:latin typeface="Times New Roman" pitchFamily="18" charset="0"/>
                <a:cs typeface="Times New Roman" pitchFamily="18" charset="0"/>
              </a:rPr>
              <a:t>		Patronage motive influences a person to purchase the products of a specific seller, dealer or a producer. If a customer is satisfied with the product of a specific seller/producer, he prefers to buy the products of that seller/producer because of certain advantages, such as home delivery of goods purchased, a reasonable price, location of the seller/shop, assortment of goods, goodwill demonstration of the product and decoration of the shop, and the good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of the seller.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4386072"/>
          </a:xfrm>
        </p:spPr>
        <p:txBody>
          <a:bodyPr>
            <a:normAutofit fontScale="92500" lnSpcReduction="10000"/>
          </a:bodyPr>
          <a:lstStyle/>
          <a:p>
            <a:pPr>
              <a:lnSpc>
                <a:spcPct val="150000"/>
              </a:lnSpc>
            </a:pPr>
            <a:r>
              <a:rPr lang="en-US" dirty="0" smtClean="0">
                <a:latin typeface="Times New Roman" pitchFamily="18" charset="0"/>
                <a:cs typeface="Times New Roman" pitchFamily="18" charset="0"/>
              </a:rPr>
              <a:t>Success of Salesmanship</a:t>
            </a:r>
          </a:p>
          <a:p>
            <a:pPr>
              <a:lnSpc>
                <a:spcPct val="150000"/>
              </a:lnSpc>
            </a:pPr>
            <a:r>
              <a:rPr lang="en-US" dirty="0" smtClean="0">
                <a:latin typeface="Times New Roman" pitchFamily="18" charset="0"/>
                <a:cs typeface="Times New Roman" pitchFamily="18" charset="0"/>
              </a:rPr>
              <a:t>Facilitates Product Planning</a:t>
            </a:r>
          </a:p>
          <a:p>
            <a:pPr>
              <a:lnSpc>
                <a:spcPct val="150000"/>
              </a:lnSpc>
            </a:pPr>
            <a:r>
              <a:rPr lang="en-US" dirty="0" smtClean="0">
                <a:latin typeface="Times New Roman" pitchFamily="18" charset="0"/>
                <a:cs typeface="Times New Roman" pitchFamily="18" charset="0"/>
              </a:rPr>
              <a:t>Facilitates Pricing of Product</a:t>
            </a:r>
          </a:p>
          <a:p>
            <a:pPr>
              <a:lnSpc>
                <a:spcPct val="150000"/>
              </a:lnSpc>
            </a:pPr>
            <a:r>
              <a:rPr lang="en-US" dirty="0" smtClean="0">
                <a:latin typeface="Times New Roman" pitchFamily="18" charset="0"/>
                <a:cs typeface="Times New Roman" pitchFamily="18" charset="0"/>
              </a:rPr>
              <a:t>Facilitates to Produce Promotional Material</a:t>
            </a:r>
          </a:p>
          <a:p>
            <a:pPr>
              <a:lnSpc>
                <a:spcPct val="150000"/>
              </a:lnSpc>
            </a:pPr>
            <a:r>
              <a:rPr lang="en-US" dirty="0" smtClean="0">
                <a:latin typeface="Times New Roman" pitchFamily="18" charset="0"/>
                <a:cs typeface="Times New Roman" pitchFamily="18" charset="0"/>
              </a:rPr>
              <a:t>Facilitates the Selection of Distribution Channels</a:t>
            </a:r>
          </a:p>
          <a:p>
            <a:pPr>
              <a:lnSpc>
                <a:spcPct val="150000"/>
              </a:lnSpc>
            </a:pPr>
            <a:r>
              <a:rPr lang="en-US" dirty="0" smtClean="0">
                <a:latin typeface="Times New Roman" pitchFamily="18" charset="0"/>
                <a:cs typeface="Times New Roman" pitchFamily="18" charset="0"/>
              </a:rPr>
              <a:t>Creation of Goodwill</a:t>
            </a:r>
          </a:p>
          <a:p>
            <a:pPr>
              <a:lnSpc>
                <a:spcPct val="150000"/>
              </a:lnSpc>
            </a:pPr>
            <a:r>
              <a:rPr lang="en-US" dirty="0" smtClean="0">
                <a:latin typeface="Times New Roman" pitchFamily="18" charset="0"/>
                <a:cs typeface="Times New Roman" pitchFamily="18" charset="0"/>
              </a:rPr>
              <a:t>Efforts to make change in Buying Motives</a:t>
            </a:r>
          </a:p>
        </p:txBody>
      </p:sp>
      <p:sp>
        <p:nvSpPr>
          <p:cNvPr id="3" name="Title 2"/>
          <p:cNvSpPr>
            <a:spLocks noGrp="1"/>
          </p:cNvSpPr>
          <p:nvPr>
            <p:ph type="title"/>
          </p:nvPr>
        </p:nvSpPr>
        <p:spPr/>
        <p:txBody>
          <a:bodyPr>
            <a:normAutofit/>
          </a:bodyPr>
          <a:lstStyle/>
          <a:p>
            <a:pPr algn="ctr"/>
            <a:r>
              <a:rPr lang="en-US" dirty="0" smtClean="0">
                <a:effectLst/>
                <a:latin typeface="Times New Roman" pitchFamily="18" charset="0"/>
                <a:cs typeface="Times New Roman" pitchFamily="18" charset="0"/>
              </a:rPr>
              <a:t>Importance of Buying Motives</a:t>
            </a:r>
            <a:endParaRPr lang="en-US"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85000" lnSpcReduction="10000"/>
          </a:bodyPr>
          <a:lstStyle/>
          <a:p>
            <a:pPr fontAlgn="base"/>
            <a:r>
              <a:rPr lang="en-US" b="1" dirty="0" smtClean="0">
                <a:latin typeface="Times New Roman" pitchFamily="18" charset="0"/>
                <a:cs typeface="Times New Roman" pitchFamily="18" charset="0"/>
              </a:rPr>
              <a:t>1. Success of salesmanship </a:t>
            </a:r>
            <a:r>
              <a:rPr lang="en-US" dirty="0" smtClean="0">
                <a:latin typeface="Times New Roman" pitchFamily="18" charset="0"/>
                <a:cs typeface="Times New Roman" pitchFamily="18" charset="0"/>
              </a:rPr>
              <a:t>– A salesman can achieve success by knowing more about the buying motives of customers. On the basic knowledge of buying motives, the salesman will be able to make available the goods and services to the customer’s choice in price, quality and other specifications. This way, the customers are satisfied in a short period of time.</a:t>
            </a:r>
          </a:p>
          <a:p>
            <a:pPr fontAlgn="base"/>
            <a:r>
              <a:rPr lang="en-US" b="1" dirty="0" smtClean="0">
                <a:latin typeface="Times New Roman" pitchFamily="18" charset="0"/>
                <a:cs typeface="Times New Roman" pitchFamily="18" charset="0"/>
              </a:rPr>
              <a:t>2. Facilitates product planning </a:t>
            </a:r>
            <a:r>
              <a:rPr lang="en-US" dirty="0" smtClean="0">
                <a:latin typeface="Times New Roman" pitchFamily="18" charset="0"/>
                <a:cs typeface="Times New Roman" pitchFamily="18" charset="0"/>
              </a:rPr>
              <a:t>– Knowledge about the buying motives of customers facilitates product planning, by way of using appropriate colour, design, size, package, price, etc. to the product in accordance with consumer preference.</a:t>
            </a:r>
          </a:p>
          <a:p>
            <a:pPr fontAlgn="base"/>
            <a:r>
              <a:rPr lang="en-US" b="1" dirty="0" smtClean="0">
                <a:latin typeface="Times New Roman" pitchFamily="18" charset="0"/>
                <a:cs typeface="Times New Roman" pitchFamily="18" charset="0"/>
              </a:rPr>
              <a:t>3. Facilitates pricing of product </a:t>
            </a:r>
            <a:r>
              <a:rPr lang="en-US" dirty="0" smtClean="0">
                <a:latin typeface="Times New Roman" pitchFamily="18" charset="0"/>
                <a:cs typeface="Times New Roman" pitchFamily="18" charset="0"/>
              </a:rPr>
              <a:t>– Knowledge about the buyer motives also is helpful in pricing the product. Emotion oriented customer may be prepared to pay a higher price, whereas knowledgeable customer will be prepared to pay a reasonable price, only.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791200"/>
          </a:xfrm>
        </p:spPr>
        <p:txBody>
          <a:bodyPr>
            <a:normAutofit fontScale="77500" lnSpcReduction="20000"/>
          </a:bodyPr>
          <a:lstStyle/>
          <a:p>
            <a:pPr fontAlgn="base"/>
            <a:endParaRPr lang="en-US" b="1" dirty="0" smtClean="0">
              <a:latin typeface="Times New Roman" pitchFamily="18" charset="0"/>
              <a:cs typeface="Times New Roman" pitchFamily="18" charset="0"/>
            </a:endParaRPr>
          </a:p>
          <a:p>
            <a:pPr algn="just" fontAlgn="base"/>
            <a:r>
              <a:rPr lang="en-US" b="1" dirty="0" smtClean="0">
                <a:latin typeface="Times New Roman" pitchFamily="18" charset="0"/>
                <a:cs typeface="Times New Roman" pitchFamily="18" charset="0"/>
              </a:rPr>
              <a:t>4. Facilitates to produce promotional material </a:t>
            </a:r>
            <a:r>
              <a:rPr lang="en-US" dirty="0" smtClean="0">
                <a:latin typeface="Times New Roman" pitchFamily="18" charset="0"/>
                <a:cs typeface="Times New Roman" pitchFamily="18" charset="0"/>
              </a:rPr>
              <a:t>– Every sales organization makes efforts through promotional methods, such as advertising, sales promotion, personal selling and publicity to increases its sales. By having the knowledge of buying motives of customers, the marketing manager will be able to select appropriate promotional tools, so as to induce his customers more effectively.</a:t>
            </a:r>
          </a:p>
          <a:p>
            <a:pPr algn="just" fontAlgn="base"/>
            <a:r>
              <a:rPr lang="en-US" b="1" dirty="0" smtClean="0">
                <a:latin typeface="Times New Roman" pitchFamily="18" charset="0"/>
                <a:cs typeface="Times New Roman" pitchFamily="18" charset="0"/>
              </a:rPr>
              <a:t>5. Facilitates the selection of distribution channels </a:t>
            </a:r>
            <a:r>
              <a:rPr lang="en-US" dirty="0" smtClean="0">
                <a:latin typeface="Times New Roman" pitchFamily="18" charset="0"/>
                <a:cs typeface="Times New Roman" pitchFamily="18" charset="0"/>
              </a:rPr>
              <a:t>– Many customers are influenced by “self-protective” buying motives and they like to purchase products from the wholesalers. This may be due to the facilities extended by the middlemen to their customers. In such a situation, the producer has to consider the buying motives of customers, before deciding the appropriate channels of distribution.</a:t>
            </a:r>
          </a:p>
          <a:p>
            <a:pPr algn="just" fontAlgn="base"/>
            <a:r>
              <a:rPr lang="en-US" b="1" dirty="0" smtClean="0">
                <a:latin typeface="Times New Roman" pitchFamily="18" charset="0"/>
                <a:cs typeface="Times New Roman" pitchFamily="18" charset="0"/>
              </a:rPr>
              <a:t>6. Creation of goodwill </a:t>
            </a:r>
            <a:r>
              <a:rPr lang="en-US" dirty="0" smtClean="0">
                <a:latin typeface="Times New Roman" pitchFamily="18" charset="0"/>
                <a:cs typeface="Times New Roman" pitchFamily="18" charset="0"/>
              </a:rPr>
              <a:t>– Any seller or a trader can satisfy the customers by learning their habits. The customers create brand loyalty towards the products of certain producers. It is the consumer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that creates goodwill of the firm and its products.</a:t>
            </a:r>
          </a:p>
          <a:p>
            <a:pPr algn="just" fontAlgn="base"/>
            <a:r>
              <a:rPr lang="en-US" b="1" dirty="0" smtClean="0">
                <a:latin typeface="Times New Roman" pitchFamily="18" charset="0"/>
                <a:cs typeface="Times New Roman" pitchFamily="18" charset="0"/>
              </a:rPr>
              <a:t>7. Efforts to make change in buying motives </a:t>
            </a:r>
            <a:r>
              <a:rPr lang="en-US" dirty="0" smtClean="0">
                <a:latin typeface="Times New Roman" pitchFamily="18" charset="0"/>
                <a:cs typeface="Times New Roman" pitchFamily="18" charset="0"/>
              </a:rPr>
              <a:t>– Efforts can be made by learning from the buying motives of a customer, to bring changes in his motives. If the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of the seller is very good, certain customers may like to purchase goods from that seller only.</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numCol="2">
            <a:normAutofit fontScale="85000" lnSpcReduction="10000"/>
          </a:bodyPr>
          <a:lstStyle/>
          <a:p>
            <a:pPr fontAlgn="base">
              <a:lnSpc>
                <a:spcPct val="160000"/>
              </a:lnSpc>
            </a:pPr>
            <a:r>
              <a:rPr lang="en-US" sz="3000" dirty="0" smtClean="0">
                <a:latin typeface="Times New Roman" pitchFamily="18" charset="0"/>
                <a:cs typeface="Times New Roman" pitchFamily="18" charset="0"/>
              </a:rPr>
              <a:t>Utility</a:t>
            </a:r>
          </a:p>
          <a:p>
            <a:pPr fontAlgn="base">
              <a:lnSpc>
                <a:spcPct val="160000"/>
              </a:lnSpc>
            </a:pPr>
            <a:r>
              <a:rPr lang="en-US" sz="3000" dirty="0" smtClean="0">
                <a:latin typeface="Times New Roman" pitchFamily="18" charset="0"/>
                <a:cs typeface="Times New Roman" pitchFamily="18" charset="0"/>
              </a:rPr>
              <a:t>Fear</a:t>
            </a:r>
          </a:p>
          <a:p>
            <a:pPr fontAlgn="base">
              <a:lnSpc>
                <a:spcPct val="160000"/>
              </a:lnSpc>
            </a:pPr>
            <a:r>
              <a:rPr lang="en-US" sz="3000" dirty="0" smtClean="0">
                <a:latin typeface="Times New Roman" pitchFamily="18" charset="0"/>
                <a:cs typeface="Times New Roman" pitchFamily="18" charset="0"/>
              </a:rPr>
              <a:t>Desire for Money</a:t>
            </a:r>
          </a:p>
          <a:p>
            <a:pPr fontAlgn="base">
              <a:lnSpc>
                <a:spcPct val="160000"/>
              </a:lnSpc>
            </a:pPr>
            <a:r>
              <a:rPr lang="en-US" sz="3000" dirty="0" smtClean="0">
                <a:latin typeface="Times New Roman" pitchFamily="18" charset="0"/>
                <a:cs typeface="Times New Roman" pitchFamily="18" charset="0"/>
              </a:rPr>
              <a:t>Love or Affection</a:t>
            </a:r>
          </a:p>
          <a:p>
            <a:pPr fontAlgn="base">
              <a:lnSpc>
                <a:spcPct val="160000"/>
              </a:lnSpc>
            </a:pPr>
            <a:r>
              <a:rPr lang="en-US" sz="3000" dirty="0" smtClean="0">
                <a:latin typeface="Times New Roman" pitchFamily="18" charset="0"/>
                <a:cs typeface="Times New Roman" pitchFamily="18" charset="0"/>
              </a:rPr>
              <a:t>Pride</a:t>
            </a:r>
          </a:p>
          <a:p>
            <a:pPr fontAlgn="base">
              <a:lnSpc>
                <a:spcPct val="160000"/>
              </a:lnSpc>
            </a:pPr>
            <a:r>
              <a:rPr lang="en-US" sz="3000" dirty="0" smtClean="0">
                <a:latin typeface="Times New Roman" pitchFamily="18" charset="0"/>
                <a:cs typeface="Times New Roman" pitchFamily="18" charset="0"/>
              </a:rPr>
              <a:t>Fashion</a:t>
            </a:r>
          </a:p>
          <a:p>
            <a:pPr fontAlgn="base">
              <a:lnSpc>
                <a:spcPct val="160000"/>
              </a:lnSpc>
            </a:pPr>
            <a:endParaRPr lang="en-US" sz="3000" dirty="0">
              <a:latin typeface="Times New Roman" pitchFamily="18" charset="0"/>
              <a:cs typeface="Times New Roman" pitchFamily="18" charset="0"/>
            </a:endParaRPr>
          </a:p>
          <a:p>
            <a:pPr fontAlgn="base">
              <a:lnSpc>
                <a:spcPct val="160000"/>
              </a:lnSpc>
            </a:pPr>
            <a:r>
              <a:rPr lang="en-US" sz="3000" dirty="0" smtClean="0">
                <a:latin typeface="Times New Roman" pitchFamily="18" charset="0"/>
                <a:cs typeface="Times New Roman" pitchFamily="18" charset="0"/>
              </a:rPr>
              <a:t> Health</a:t>
            </a:r>
          </a:p>
          <a:p>
            <a:pPr fontAlgn="base">
              <a:lnSpc>
                <a:spcPct val="160000"/>
              </a:lnSpc>
            </a:pPr>
            <a:r>
              <a:rPr lang="en-US" sz="3000" dirty="0" smtClean="0">
                <a:latin typeface="Times New Roman" pitchFamily="18" charset="0"/>
                <a:cs typeface="Times New Roman" pitchFamily="18" charset="0"/>
              </a:rPr>
              <a:t>Comfort and Convenience</a:t>
            </a:r>
          </a:p>
          <a:p>
            <a:pPr fontAlgn="base">
              <a:lnSpc>
                <a:spcPct val="160000"/>
              </a:lnSpc>
            </a:pPr>
            <a:r>
              <a:rPr lang="en-US" sz="3000" dirty="0" smtClean="0">
                <a:latin typeface="Times New Roman" pitchFamily="18" charset="0"/>
                <a:cs typeface="Times New Roman" pitchFamily="18" charset="0"/>
              </a:rPr>
              <a:t>  Sex</a:t>
            </a:r>
          </a:p>
          <a:p>
            <a:pPr fontAlgn="base">
              <a:lnSpc>
                <a:spcPct val="160000"/>
              </a:lnSpc>
            </a:pPr>
            <a:r>
              <a:rPr lang="en-US" sz="3000" dirty="0" smtClean="0">
                <a:latin typeface="Times New Roman" pitchFamily="18" charset="0"/>
                <a:cs typeface="Times New Roman" pitchFamily="18" charset="0"/>
              </a:rPr>
              <a:t> Possession</a:t>
            </a:r>
          </a:p>
          <a:p>
            <a:pPr fontAlgn="base">
              <a:lnSpc>
                <a:spcPct val="160000"/>
              </a:lnSpc>
            </a:pPr>
            <a:r>
              <a:rPr lang="en-US" sz="3000" dirty="0" smtClean="0">
                <a:latin typeface="Times New Roman" pitchFamily="18" charset="0"/>
                <a:cs typeface="Times New Roman" pitchFamily="18" charset="0"/>
              </a:rPr>
              <a:t> Curiosity</a:t>
            </a:r>
          </a:p>
          <a:p>
            <a:pPr fontAlgn="base"/>
            <a:endParaRPr lang="en-US" dirty="0" smtClean="0">
              <a:latin typeface="Times New Roman" pitchFamily="18" charset="0"/>
              <a:cs typeface="Times New Roman" pitchFamily="18" charset="0"/>
            </a:endParaRPr>
          </a:p>
          <a:p>
            <a:pPr fontAlgn="base"/>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dirty="0">
                <a:effectLst/>
              </a:rPr>
              <a:t> </a:t>
            </a:r>
            <a:r>
              <a:rPr lang="en-US" dirty="0">
                <a:effectLst/>
                <a:latin typeface="Times New Roman" pitchFamily="18" charset="0"/>
                <a:cs typeface="Times New Roman" pitchFamily="18" charset="0"/>
              </a:rPr>
              <a:t>Main Types of Motives for Buying </a:t>
            </a:r>
            <a:r>
              <a:rPr lang="en-US" dirty="0" smtClean="0">
                <a:effectLst/>
                <a:latin typeface="Times New Roman" pitchFamily="18" charset="0"/>
                <a:cs typeface="Times New Roman" pitchFamily="18" charset="0"/>
              </a:rPr>
              <a:t> </a:t>
            </a:r>
            <a:endParaRPr lang="en-US"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lnSpcReduction="20000"/>
          </a:bodyPr>
          <a:lstStyle/>
          <a:p>
            <a:pPr fontAlgn="base"/>
            <a:endParaRPr lang="en-US" b="1" dirty="0" smtClean="0">
              <a:latin typeface="Times New Roman" pitchFamily="18" charset="0"/>
              <a:cs typeface="Times New Roman" pitchFamily="18" charset="0"/>
            </a:endParaRPr>
          </a:p>
          <a:p>
            <a:pPr fontAlgn="base"/>
            <a:r>
              <a:rPr lang="en-US" b="1" dirty="0" smtClean="0">
                <a:latin typeface="Times New Roman" pitchFamily="18" charset="0"/>
                <a:cs typeface="Times New Roman" pitchFamily="18" charset="0"/>
              </a:rPr>
              <a:t>1</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Utility: </a:t>
            </a:r>
            <a:r>
              <a:rPr lang="en-US" dirty="0" smtClean="0">
                <a:latin typeface="Times New Roman" pitchFamily="18" charset="0"/>
                <a:cs typeface="Times New Roman" pitchFamily="18" charset="0"/>
              </a:rPr>
              <a:t>Every </a:t>
            </a:r>
            <a:r>
              <a:rPr lang="en-US" dirty="0">
                <a:latin typeface="Times New Roman" pitchFamily="18" charset="0"/>
                <a:cs typeface="Times New Roman" pitchFamily="18" charset="0"/>
              </a:rPr>
              <a:t>person wants to acquire maximum utility from the limited income. A knowledge pertaining to buying motives of utility is therefore, must for a seller. </a:t>
            </a:r>
            <a:endParaRPr lang="en-US" dirty="0" smtClean="0">
              <a:latin typeface="Times New Roman" pitchFamily="18" charset="0"/>
              <a:cs typeface="Times New Roman" pitchFamily="18" charset="0"/>
            </a:endParaRPr>
          </a:p>
          <a:p>
            <a:pPr fontAlgn="base"/>
            <a:r>
              <a:rPr lang="en-US" b="1" dirty="0">
                <a:latin typeface="Times New Roman" pitchFamily="18" charset="0"/>
                <a:cs typeface="Times New Roman" pitchFamily="18" charset="0"/>
              </a:rPr>
              <a:t>2. </a:t>
            </a:r>
            <a:r>
              <a:rPr lang="en-US" b="1" dirty="0" smtClean="0">
                <a:latin typeface="Times New Roman" pitchFamily="18" charset="0"/>
                <a:cs typeface="Times New Roman" pitchFamily="18" charset="0"/>
              </a:rPr>
              <a:t>Fear: </a:t>
            </a:r>
            <a:r>
              <a:rPr lang="en-US" dirty="0" smtClean="0">
                <a:latin typeface="Times New Roman" pitchFamily="18" charset="0"/>
                <a:cs typeface="Times New Roman" pitchFamily="18" charset="0"/>
              </a:rPr>
              <a:t>Fear </a:t>
            </a:r>
            <a:r>
              <a:rPr lang="en-US" dirty="0">
                <a:latin typeface="Times New Roman" pitchFamily="18" charset="0"/>
                <a:cs typeface="Times New Roman" pitchFamily="18" charset="0"/>
              </a:rPr>
              <a:t>is a negative motive and it is powerful. Fear is of different </a:t>
            </a:r>
            <a:r>
              <a:rPr lang="en-US" dirty="0" err="1" smtClean="0">
                <a:latin typeface="Times New Roman" pitchFamily="18" charset="0"/>
                <a:cs typeface="Times New Roman" pitchFamily="18" charset="0"/>
              </a:rPr>
              <a:t>forms.Fear</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assists selling any of the items. A seller should adopt the strategies of sales promotion, advertisement etc. after proper study on the motives related to the fear.</a:t>
            </a:r>
            <a:endParaRPr lang="en-IN" dirty="0">
              <a:latin typeface="Times New Roman" pitchFamily="18" charset="0"/>
              <a:cs typeface="Times New Roman" pitchFamily="18" charset="0"/>
            </a:endParaRPr>
          </a:p>
          <a:p>
            <a:pPr fontAlgn="base"/>
            <a:r>
              <a:rPr lang="en-US" b="1" dirty="0">
                <a:latin typeface="Times New Roman" pitchFamily="18" charset="0"/>
                <a:cs typeface="Times New Roman" pitchFamily="18" charset="0"/>
              </a:rPr>
              <a:t>3. Desire for Money</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Almost </a:t>
            </a:r>
            <a:r>
              <a:rPr lang="en-US" dirty="0">
                <a:latin typeface="Times New Roman" pitchFamily="18" charset="0"/>
                <a:cs typeface="Times New Roman" pitchFamily="18" charset="0"/>
              </a:rPr>
              <a:t>all persons are motivated to earn money and do saving. It is the reason that every producer intends earning maximum profit by reducing cost. It is sole desire to earn money which has made busy to traders, producers, salaried class etc., throughout the day and night</a:t>
            </a:r>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seller having this desire can only earn the profits.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effectLst/>
                <a:latin typeface="Times New Roman" pitchFamily="18" charset="0"/>
                <a:cs typeface="Times New Roman" pitchFamily="18" charset="0"/>
              </a:rPr>
              <a:t>Meaning of Consumer </a:t>
            </a:r>
            <a:r>
              <a:rPr lang="en-US" dirty="0">
                <a:effectLst/>
                <a:latin typeface="Times New Roman" pitchFamily="18" charset="0"/>
                <a:cs typeface="Times New Roman" pitchFamily="18" charset="0"/>
              </a:rPr>
              <a:t>Behaviour</a:t>
            </a:r>
            <a:r>
              <a:rPr lang="en-IN" dirty="0">
                <a:effectLst/>
                <a:latin typeface="Times New Roman" pitchFamily="18" charset="0"/>
                <a:cs typeface="Times New Roman" pitchFamily="18" charset="0"/>
              </a:rPr>
              <a:t/>
            </a:r>
            <a:br>
              <a:rPr lang="en-IN" dirty="0">
                <a:effectLst/>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4" name="Content Placeholder 3"/>
          <p:cNvSpPr>
            <a:spLocks noGrp="1"/>
          </p:cNvSpPr>
          <p:nvPr>
            <p:ph idx="1"/>
          </p:nvPr>
        </p:nvSpPr>
        <p:spPr/>
        <p:txBody>
          <a:bodyPr/>
          <a:lstStyle/>
          <a:p>
            <a:pPr marL="109728" indent="0" algn="just" fontAlgn="base">
              <a:lnSpc>
                <a:spcPct val="150000"/>
              </a:lnSpc>
              <a:buNone/>
            </a:pPr>
            <a:r>
              <a:rPr lang="en-US" dirty="0" smtClean="0">
                <a:latin typeface="Times New Roman" pitchFamily="18" charset="0"/>
                <a:cs typeface="Times New Roman" pitchFamily="18" charset="0"/>
              </a:rPr>
              <a:t>Consumer </a:t>
            </a:r>
            <a:r>
              <a:rPr lang="en-US" dirty="0">
                <a:latin typeface="Times New Roman" pitchFamily="18" charset="0"/>
                <a:cs typeface="Times New Roman" pitchFamily="18" charset="0"/>
              </a:rPr>
              <a:t>behaviour simply means how consumers behave in the market. It defines the way in which consumers purchase products &amp; services for satisfying their wants. It basically consists of likes &amp; dislikes of customers which influence his decision while purchasing products.</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3421524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77500" lnSpcReduction="20000"/>
          </a:bodyPr>
          <a:lstStyle/>
          <a:p>
            <a:pPr fontAlgn="base"/>
            <a:endParaRPr lang="en-US" b="1" dirty="0" smtClean="0">
              <a:latin typeface="Times New Roman" pitchFamily="18" charset="0"/>
              <a:cs typeface="Times New Roman" pitchFamily="18" charset="0"/>
            </a:endParaRPr>
          </a:p>
          <a:p>
            <a:pPr fontAlgn="base"/>
            <a:r>
              <a:rPr lang="en-US" b="1" dirty="0" smtClean="0">
                <a:latin typeface="Times New Roman" pitchFamily="18" charset="0"/>
                <a:cs typeface="Times New Roman" pitchFamily="18" charset="0"/>
              </a:rPr>
              <a:t>4</a:t>
            </a:r>
            <a:r>
              <a:rPr lang="en-US" b="1" dirty="0">
                <a:latin typeface="Times New Roman" pitchFamily="18" charset="0"/>
                <a:cs typeface="Times New Roman" pitchFamily="18" charset="0"/>
              </a:rPr>
              <a:t>. Love or Affection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Every </a:t>
            </a:r>
            <a:r>
              <a:rPr lang="en-US" dirty="0">
                <a:latin typeface="Times New Roman" pitchFamily="18" charset="0"/>
                <a:cs typeface="Times New Roman" pitchFamily="18" charset="0"/>
              </a:rPr>
              <a:t>person is influenced by the feeling of love and </a:t>
            </a:r>
            <a:r>
              <a:rPr lang="en-US" dirty="0" smtClean="0">
                <a:latin typeface="Times New Roman" pitchFamily="18" charset="0"/>
                <a:cs typeface="Times New Roman" pitchFamily="18" charset="0"/>
              </a:rPr>
              <a:t>affection. Owing </a:t>
            </a:r>
            <a:r>
              <a:rPr lang="en-US" dirty="0">
                <a:latin typeface="Times New Roman" pitchFamily="18" charset="0"/>
                <a:cs typeface="Times New Roman" pitchFamily="18" charset="0"/>
              </a:rPr>
              <a:t>to the motive of love and affection, the person buys several goods. </a:t>
            </a:r>
            <a:endParaRPr lang="en-US" dirty="0" smtClean="0">
              <a:latin typeface="Times New Roman" pitchFamily="18" charset="0"/>
              <a:cs typeface="Times New Roman" pitchFamily="18" charset="0"/>
            </a:endParaRPr>
          </a:p>
          <a:p>
            <a:pPr fontAlgn="base"/>
            <a:r>
              <a:rPr lang="en-US" b="1" dirty="0">
                <a:latin typeface="Times New Roman" pitchFamily="18" charset="0"/>
                <a:cs typeface="Times New Roman" pitchFamily="18" charset="0"/>
              </a:rPr>
              <a:t>5. Pride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Some </a:t>
            </a:r>
            <a:r>
              <a:rPr lang="en-US" dirty="0">
                <a:latin typeface="Times New Roman" pitchFamily="18" charset="0"/>
                <a:cs typeface="Times New Roman" pitchFamily="18" charset="0"/>
              </a:rPr>
              <a:t>persons are found proudly. Feeling of envy is largely found in the women. Every person prefers listening his false praise. On having satisfied the ego feeling, the buyer concerned becomes ready to pay more price for the goods. A seller therefore, should well known to the pride motive.</a:t>
            </a:r>
            <a:endParaRPr lang="en-IN" dirty="0">
              <a:latin typeface="Times New Roman" pitchFamily="18" charset="0"/>
              <a:cs typeface="Times New Roman" pitchFamily="18" charset="0"/>
            </a:endParaRPr>
          </a:p>
          <a:p>
            <a:pPr fontAlgn="base"/>
            <a:r>
              <a:rPr lang="en-US" b="1" dirty="0">
                <a:latin typeface="Times New Roman" pitchFamily="18" charset="0"/>
                <a:cs typeface="Times New Roman" pitchFamily="18" charset="0"/>
              </a:rPr>
              <a:t>6. Fashion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Today’s </a:t>
            </a:r>
            <a:r>
              <a:rPr lang="en-US" dirty="0">
                <a:latin typeface="Times New Roman" pitchFamily="18" charset="0"/>
                <a:cs typeface="Times New Roman" pitchFamily="18" charset="0"/>
              </a:rPr>
              <a:t>age is the age of fashion. Every buyer does efforts to buy the goods popular at a particular period of time. Fashion is the desire that follows other people. Every person wants to come forward in race of fashion being run now-a-days. An efficient seller should therefore, conversant to this motive too. </a:t>
            </a:r>
            <a:endParaRPr lang="en-US" dirty="0" smtClean="0">
              <a:latin typeface="Times New Roman" pitchFamily="18" charset="0"/>
              <a:cs typeface="Times New Roman" pitchFamily="18" charset="0"/>
            </a:endParaRPr>
          </a:p>
          <a:p>
            <a:pPr fontAlgn="base"/>
            <a:r>
              <a:rPr lang="en-US" b="1" dirty="0">
                <a:latin typeface="Times New Roman" pitchFamily="18" charset="0"/>
                <a:cs typeface="Times New Roman" pitchFamily="18" charset="0"/>
              </a:rPr>
              <a:t>7. Health</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Every </a:t>
            </a:r>
            <a:r>
              <a:rPr lang="en-US" dirty="0">
                <a:latin typeface="Times New Roman" pitchFamily="18" charset="0"/>
                <a:cs typeface="Times New Roman" pitchFamily="18" charset="0"/>
              </a:rPr>
              <a:t>person tries to make himself healthy. This motive relating to the health inspires the man for buying the items. </a:t>
            </a:r>
            <a:r>
              <a:rPr lang="en-US" b="1" dirty="0">
                <a:latin typeface="Times New Roman" pitchFamily="18" charset="0"/>
                <a:cs typeface="Times New Roman" pitchFamily="18" charset="0"/>
              </a:rPr>
              <a:t>For examples</a:t>
            </a:r>
            <a:r>
              <a:rPr lang="en-US" dirty="0">
                <a:latin typeface="Times New Roman" pitchFamily="18" charset="0"/>
                <a:cs typeface="Times New Roman" pitchFamily="18" charset="0"/>
              </a:rPr>
              <a:t>, vitamin tablets, a good diet and tonic etc. In the context of children, this motive is more important.</a:t>
            </a:r>
            <a:endParaRPr lang="en-IN" dirty="0">
              <a:latin typeface="Times New Roman" pitchFamily="18" charset="0"/>
              <a:cs typeface="Times New Roman" pitchFamily="18" charset="0"/>
            </a:endParaRPr>
          </a:p>
          <a:p>
            <a:pPr fontAlgn="base"/>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2963629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70000" lnSpcReduction="20000"/>
          </a:bodyPr>
          <a:lstStyle/>
          <a:p>
            <a:pPr fontAlgn="base"/>
            <a:endParaRPr lang="en-US" b="1" dirty="0" smtClean="0"/>
          </a:p>
          <a:p>
            <a:pPr fontAlgn="base"/>
            <a:r>
              <a:rPr lang="en-US" sz="3000" b="1" dirty="0" smtClean="0">
                <a:latin typeface="Times New Roman" pitchFamily="18" charset="0"/>
                <a:cs typeface="Times New Roman" pitchFamily="18" charset="0"/>
              </a:rPr>
              <a:t>8</a:t>
            </a:r>
            <a:r>
              <a:rPr lang="en-US" sz="3000" b="1" dirty="0">
                <a:latin typeface="Times New Roman" pitchFamily="18" charset="0"/>
                <a:cs typeface="Times New Roman" pitchFamily="18" charset="0"/>
              </a:rPr>
              <a:t>. Comfort and Convenience</a:t>
            </a:r>
            <a:r>
              <a:rPr lang="en-US" sz="30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Every </a:t>
            </a:r>
            <a:r>
              <a:rPr lang="en-US" sz="3000" dirty="0">
                <a:latin typeface="Times New Roman" pitchFamily="18" charset="0"/>
                <a:cs typeface="Times New Roman" pitchFamily="18" charset="0"/>
              </a:rPr>
              <a:t>person wants to live a life in comfort and convenience. Owing to this motive, the people purchase the items relating to the comfort and luxuries. </a:t>
            </a:r>
            <a:r>
              <a:rPr lang="en-US" sz="3000" b="1" dirty="0">
                <a:latin typeface="Times New Roman" pitchFamily="18" charset="0"/>
                <a:cs typeface="Times New Roman" pitchFamily="18" charset="0"/>
              </a:rPr>
              <a:t>For example,</a:t>
            </a:r>
            <a:r>
              <a:rPr lang="en-US" sz="3000" dirty="0">
                <a:latin typeface="Times New Roman" pitchFamily="18" charset="0"/>
                <a:cs typeface="Times New Roman" pitchFamily="18" charset="0"/>
              </a:rPr>
              <a:t> fans, washing machines, scooters, coolers and car etc</a:t>
            </a:r>
            <a:r>
              <a:rPr lang="en-US" sz="3000" dirty="0" smtClean="0">
                <a:latin typeface="Times New Roman" pitchFamily="18" charset="0"/>
                <a:cs typeface="Times New Roman" pitchFamily="18" charset="0"/>
              </a:rPr>
              <a:t>.</a:t>
            </a:r>
          </a:p>
          <a:p>
            <a:pPr fontAlgn="base"/>
            <a:r>
              <a:rPr lang="en-US" sz="3000" b="1" dirty="0">
                <a:latin typeface="Times New Roman" pitchFamily="18" charset="0"/>
                <a:cs typeface="Times New Roman" pitchFamily="18" charset="0"/>
              </a:rPr>
              <a:t>9. Sex</a:t>
            </a:r>
            <a:r>
              <a:rPr lang="en-US" sz="30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A </a:t>
            </a:r>
            <a:r>
              <a:rPr lang="en-US" sz="3000" dirty="0">
                <a:latin typeface="Times New Roman" pitchFamily="18" charset="0"/>
                <a:cs typeface="Times New Roman" pitchFamily="18" charset="0"/>
              </a:rPr>
              <a:t>seller is required to engage himself regarding the buying motives for the items related to the sex. The motive of buying relating to the sex contributes to a large extent in the sale of a number of items. The style of fashion may be ceased if there is lack of buying motive for </a:t>
            </a:r>
            <a:r>
              <a:rPr lang="en-US" sz="3000" dirty="0" err="1" smtClean="0">
                <a:latin typeface="Times New Roman" pitchFamily="18" charset="0"/>
                <a:cs typeface="Times New Roman" pitchFamily="18" charset="0"/>
              </a:rPr>
              <a:t>sex.The</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man and women buy several items with an objective to attract one another.</a:t>
            </a:r>
            <a:endParaRPr lang="en-IN" sz="3000" dirty="0">
              <a:latin typeface="Times New Roman" pitchFamily="18" charset="0"/>
              <a:cs typeface="Times New Roman" pitchFamily="18" charset="0"/>
            </a:endParaRPr>
          </a:p>
          <a:p>
            <a:pPr fontAlgn="base"/>
            <a:r>
              <a:rPr lang="en-US" sz="3000" b="1" dirty="0">
                <a:latin typeface="Times New Roman" pitchFamily="18" charset="0"/>
                <a:cs typeface="Times New Roman" pitchFamily="18" charset="0"/>
              </a:rPr>
              <a:t>10. Possession</a:t>
            </a:r>
            <a:r>
              <a:rPr lang="en-US" sz="30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Every </a:t>
            </a:r>
            <a:r>
              <a:rPr lang="en-US" sz="3000" dirty="0">
                <a:latin typeface="Times New Roman" pitchFamily="18" charset="0"/>
                <a:cs typeface="Times New Roman" pitchFamily="18" charset="0"/>
              </a:rPr>
              <a:t>person has a usual tendency to keep the things under his possession. This motive inspires him to buy several things like a building, automobile etc.</a:t>
            </a:r>
            <a:endParaRPr lang="en-IN" sz="3000" dirty="0">
              <a:latin typeface="Times New Roman" pitchFamily="18" charset="0"/>
              <a:cs typeface="Times New Roman" pitchFamily="18" charset="0"/>
            </a:endParaRPr>
          </a:p>
          <a:p>
            <a:pPr fontAlgn="base"/>
            <a:r>
              <a:rPr lang="en-US" sz="3000" b="1" dirty="0">
                <a:latin typeface="Times New Roman" pitchFamily="18" charset="0"/>
                <a:cs typeface="Times New Roman" pitchFamily="18" charset="0"/>
              </a:rPr>
              <a:t>11. </a:t>
            </a:r>
            <a:r>
              <a:rPr lang="en-US" sz="3000" b="1" dirty="0" smtClean="0">
                <a:latin typeface="Times New Roman" pitchFamily="18" charset="0"/>
                <a:cs typeface="Times New Roman" pitchFamily="18" charset="0"/>
              </a:rPr>
              <a:t>Curiosity: </a:t>
            </a:r>
            <a:r>
              <a:rPr lang="en-US" sz="3000" dirty="0" smtClean="0">
                <a:latin typeface="Times New Roman" pitchFamily="18" charset="0"/>
                <a:cs typeface="Times New Roman" pitchFamily="18" charset="0"/>
              </a:rPr>
              <a:t>Curiosity </a:t>
            </a:r>
            <a:r>
              <a:rPr lang="en-US" sz="3000" dirty="0">
                <a:latin typeface="Times New Roman" pitchFamily="18" charset="0"/>
                <a:cs typeface="Times New Roman" pitchFamily="18" charset="0"/>
              </a:rPr>
              <a:t>is a prominent motive and it is the curiosity that motivates a number of tourists to visit and see the places of interest and it makes possible the new intentions too. The buyers under this motive buy a number of things daily. By awaking the curiosity among readers, several publishers are publishing the novels, stories and plays now-a-days.</a:t>
            </a:r>
            <a:endParaRPr lang="en-IN" sz="3000" dirty="0">
              <a:latin typeface="Times New Roman" pitchFamily="18" charset="0"/>
              <a:cs typeface="Times New Roman" pitchFamily="18" charset="0"/>
            </a:endParaRPr>
          </a:p>
          <a:p>
            <a:endParaRPr lang="en-IN" sz="3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4062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fontAlgn="base"/>
            <a:r>
              <a:rPr lang="en-US" b="1" dirty="0">
                <a:latin typeface="Times New Roman" pitchFamily="18" charset="0"/>
                <a:cs typeface="Times New Roman" pitchFamily="18" charset="0"/>
              </a:rPr>
              <a:t>1. Knowledge of Buying Motives by Salesman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seller who is so sensitive as to grasp the buying motives of a buyer on a slight conversation can only be a successful buyer today. After getting the smell of motive in the buyer, he sells the concerned goods to him.</a:t>
            </a:r>
            <a:endParaRPr lang="en-IN" dirty="0">
              <a:latin typeface="Times New Roman" pitchFamily="18" charset="0"/>
              <a:cs typeface="Times New Roman" pitchFamily="18" charset="0"/>
            </a:endParaRPr>
          </a:p>
          <a:p>
            <a:r>
              <a:rPr lang="en-US" b="1" dirty="0">
                <a:latin typeface="Times New Roman" pitchFamily="18" charset="0"/>
                <a:cs typeface="Times New Roman" pitchFamily="18" charset="0"/>
              </a:rPr>
              <a:t>A salesman can obtain the knowledge of buying motive by virtue of application of following methods:</a:t>
            </a:r>
            <a:endParaRPr lang="en-IN" dirty="0">
              <a:latin typeface="Times New Roman" pitchFamily="18" charset="0"/>
              <a:cs typeface="Times New Roman" pitchFamily="18" charset="0"/>
            </a:endParaRPr>
          </a:p>
          <a:p>
            <a:r>
              <a:rPr lang="en-US" dirty="0">
                <a:latin typeface="Times New Roman" pitchFamily="18" charset="0"/>
                <a:cs typeface="Times New Roman" pitchFamily="18" charset="0"/>
              </a:rPr>
              <a:t>(i) By Interrogating the Buyers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ii) Through Observation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iii) Knowledge Regarding the Objective of the Buyers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v) Motivational Research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iv) Use of Visual </a:t>
            </a:r>
            <a:r>
              <a:rPr lang="en-US" dirty="0" smtClean="0">
                <a:latin typeface="Times New Roman" pitchFamily="18" charset="0"/>
                <a:cs typeface="Times New Roman" pitchFamily="18" charset="0"/>
              </a:rPr>
              <a:t>Means</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algn="ctr"/>
            <a:r>
              <a:rPr lang="en-US" dirty="0">
                <a:effectLst/>
                <a:latin typeface="Times New Roman" pitchFamily="18" charset="0"/>
                <a:cs typeface="Times New Roman" pitchFamily="18" charset="0"/>
              </a:rPr>
              <a:t>Knowledge of Buying Motives by Salesman and by Manufacturers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1303962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fontAlgn="base"/>
            <a:endParaRPr lang="en-US" b="1" dirty="0" smtClean="0">
              <a:latin typeface="Times New Roman" pitchFamily="18" charset="0"/>
              <a:cs typeface="Times New Roman" pitchFamily="18" charset="0"/>
            </a:endParaRPr>
          </a:p>
          <a:p>
            <a:pPr fontAlgn="base"/>
            <a:r>
              <a:rPr lang="en-US" b="1" dirty="0" smtClean="0">
                <a:latin typeface="Times New Roman" pitchFamily="18" charset="0"/>
                <a:cs typeface="Times New Roman" pitchFamily="18" charset="0"/>
              </a:rPr>
              <a:t>2</a:t>
            </a:r>
            <a:r>
              <a:rPr lang="en-US" b="1" dirty="0">
                <a:latin typeface="Times New Roman" pitchFamily="18" charset="0"/>
                <a:cs typeface="Times New Roman" pitchFamily="18" charset="0"/>
              </a:rPr>
              <a:t>. Knowledge of Buying Motives by </a:t>
            </a:r>
            <a:r>
              <a:rPr lang="en-US" b="1" dirty="0" smtClean="0">
                <a:latin typeface="Times New Roman" pitchFamily="18" charset="0"/>
                <a:cs typeface="Times New Roman" pitchFamily="18" charset="0"/>
              </a:rPr>
              <a:t>Manufacturers: </a:t>
            </a: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the producers and manufacturers cannot make their direct contact with the consumers and the buyers, they have to take help from motivational research in order to get information of the group or common or the representative buying motives. Motivational research and surveys are in vogue now-a-days. The conclusions arrived through them are being proved beneficial for the manufacturers.</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1050407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sz="4800" dirty="0" smtClean="0">
              <a:latin typeface="Times New Roman" pitchFamily="18" charset="0"/>
              <a:cs typeface="Times New Roman" pitchFamily="18" charset="0"/>
            </a:endParaRPr>
          </a:p>
          <a:p>
            <a:pPr marL="109728" indent="0" algn="ctr">
              <a:buNone/>
            </a:pPr>
            <a:endParaRPr lang="en-US" sz="4800" dirty="0">
              <a:latin typeface="Times New Roman" pitchFamily="18" charset="0"/>
              <a:cs typeface="Times New Roman" pitchFamily="18" charset="0"/>
            </a:endParaRPr>
          </a:p>
          <a:p>
            <a:pPr marL="109728" indent="0" algn="ctr">
              <a:buNone/>
            </a:pPr>
            <a:r>
              <a:rPr lang="en-US" sz="4800" smtClean="0">
                <a:latin typeface="Times New Roman" pitchFamily="18" charset="0"/>
                <a:cs typeface="Times New Roman" pitchFamily="18" charset="0"/>
              </a:rPr>
              <a:t>THANK </a:t>
            </a:r>
            <a:r>
              <a:rPr lang="en-US" sz="4800" dirty="0" smtClean="0">
                <a:latin typeface="Times New Roman" pitchFamily="18" charset="0"/>
                <a:cs typeface="Times New Roman" pitchFamily="18" charset="0"/>
              </a:rPr>
              <a:t>YOU</a:t>
            </a:r>
          </a:p>
          <a:p>
            <a:pPr marL="109728" indent="0">
              <a:buNone/>
            </a:pPr>
            <a:endParaRPr lang="en-IN" dirty="0"/>
          </a:p>
        </p:txBody>
      </p:sp>
    </p:spTree>
    <p:extLst>
      <p:ext uri="{BB962C8B-B14F-4D97-AF65-F5344CB8AC3E}">
        <p14:creationId xmlns:p14="http://schemas.microsoft.com/office/powerpoint/2010/main" xmlns="" val="376336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1. Increase Sales</a:t>
            </a:r>
          </a:p>
          <a:p>
            <a:r>
              <a:rPr lang="en-US" dirty="0" smtClean="0">
                <a:latin typeface="Times New Roman" pitchFamily="18" charset="0"/>
                <a:cs typeface="Times New Roman" pitchFamily="18" charset="0"/>
              </a:rPr>
              <a:t>2. Setting Prices</a:t>
            </a:r>
          </a:p>
          <a:p>
            <a:r>
              <a:rPr lang="en-US" dirty="0" smtClean="0">
                <a:latin typeface="Times New Roman" pitchFamily="18" charset="0"/>
                <a:cs typeface="Times New Roman" pitchFamily="18" charset="0"/>
              </a:rPr>
              <a:t>3. Sales Promotion</a:t>
            </a:r>
          </a:p>
          <a:p>
            <a:r>
              <a:rPr lang="en-US" dirty="0" smtClean="0">
                <a:latin typeface="Times New Roman" pitchFamily="18" charset="0"/>
                <a:cs typeface="Times New Roman" pitchFamily="18" charset="0"/>
              </a:rPr>
              <a:t>4. Helps in Competitive Analysis</a:t>
            </a:r>
          </a:p>
          <a:p>
            <a:r>
              <a:rPr lang="en-US" dirty="0" smtClean="0">
                <a:latin typeface="Times New Roman" pitchFamily="18" charset="0"/>
                <a:cs typeface="Times New Roman" pitchFamily="18" charset="0"/>
              </a:rPr>
              <a:t>5. Helps in Forecasting</a:t>
            </a:r>
          </a:p>
          <a:p>
            <a:r>
              <a:rPr lang="en-US" dirty="0" smtClean="0">
                <a:latin typeface="Times New Roman" pitchFamily="18" charset="0"/>
                <a:cs typeface="Times New Roman" pitchFamily="18" charset="0"/>
              </a:rPr>
              <a:t>6. Targeting &amp; Segmentation</a:t>
            </a:r>
          </a:p>
          <a:p>
            <a:r>
              <a:rPr lang="en-US" dirty="0" smtClean="0">
                <a:latin typeface="Times New Roman" pitchFamily="18" charset="0"/>
                <a:cs typeface="Times New Roman" pitchFamily="18" charset="0"/>
              </a:rPr>
              <a:t>7. Designing Product Portfolio</a:t>
            </a:r>
            <a:endParaRPr lang="en-IN"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algn="ctr"/>
            <a:r>
              <a:rPr lang="en-IN" dirty="0">
                <a:effectLst/>
                <a:latin typeface="Times New Roman" pitchFamily="18" charset="0"/>
                <a:cs typeface="Times New Roman" pitchFamily="18" charset="0"/>
              </a:rPr>
              <a:t>Importance of Consumer </a:t>
            </a:r>
            <a:r>
              <a:rPr lang="en-IN" dirty="0" smtClean="0">
                <a:effectLst/>
                <a:latin typeface="Times New Roman" pitchFamily="18" charset="0"/>
                <a:cs typeface="Times New Roman" pitchFamily="18" charset="0"/>
              </a:rPr>
              <a:t>Behaviour</a:t>
            </a:r>
            <a:endParaRPr lang="en-IN" dirty="0"/>
          </a:p>
        </p:txBody>
      </p:sp>
    </p:spTree>
    <p:extLst>
      <p:ext uri="{BB962C8B-B14F-4D97-AF65-F5344CB8AC3E}">
        <p14:creationId xmlns:p14="http://schemas.microsoft.com/office/powerpoint/2010/main" xmlns="" val="1372219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lnSpcReduction="20000"/>
          </a:bodyPr>
          <a:lstStyle/>
          <a:p>
            <a:endParaRPr lang="en-US" b="1" dirty="0" smtClean="0"/>
          </a:p>
          <a:p>
            <a:r>
              <a:rPr lang="en-US" b="1" dirty="0" smtClean="0">
                <a:latin typeface="Times New Roman" pitchFamily="18" charset="0"/>
                <a:cs typeface="Times New Roman" pitchFamily="18" charset="0"/>
              </a:rPr>
              <a:t>1. Increase Sales: </a:t>
            </a:r>
            <a:r>
              <a:rPr lang="en-US" dirty="0" smtClean="0">
                <a:latin typeface="Times New Roman" pitchFamily="18" charset="0"/>
                <a:cs typeface="Times New Roman" pitchFamily="18" charset="0"/>
              </a:rPr>
              <a:t>Business will offer the right product to its customers. Customers will become loyal if getting the right product. This will increase sales &amp; revenue for business.</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2</a:t>
            </a:r>
            <a:r>
              <a:rPr lang="en-US" b="1" dirty="0">
                <a:latin typeface="Times New Roman" pitchFamily="18" charset="0"/>
                <a:cs typeface="Times New Roman" pitchFamily="18" charset="0"/>
              </a:rPr>
              <a:t>. Setting </a:t>
            </a:r>
            <a:r>
              <a:rPr lang="en-US" b="1" dirty="0" smtClean="0">
                <a:latin typeface="Times New Roman" pitchFamily="18" charset="0"/>
                <a:cs typeface="Times New Roman" pitchFamily="18" charset="0"/>
              </a:rPr>
              <a:t>Prices: </a:t>
            </a:r>
            <a:endParaRPr lang="en-IN" dirty="0">
              <a:latin typeface="Times New Roman" pitchFamily="18" charset="0"/>
              <a:cs typeface="Times New Roman" pitchFamily="18" charset="0"/>
            </a:endParaRPr>
          </a:p>
          <a:p>
            <a:r>
              <a:rPr lang="en-US" dirty="0">
                <a:latin typeface="Times New Roman" pitchFamily="18" charset="0"/>
                <a:cs typeface="Times New Roman" pitchFamily="18" charset="0"/>
              </a:rPr>
              <a:t>Setting prices is one of the important &amp; difficult task for any business. It directly influences the demand for its products in the market. By understanding consumer behaviour, it becomes easy to determine whether the customer is price concerned or quality concerned.</a:t>
            </a:r>
            <a:endParaRPr lang="en-IN"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3</a:t>
            </a:r>
            <a:r>
              <a:rPr lang="en-US" b="1" dirty="0">
                <a:latin typeface="Times New Roman" pitchFamily="18" charset="0"/>
                <a:cs typeface="Times New Roman" pitchFamily="18" charset="0"/>
              </a:rPr>
              <a:t>. Designing Sales Promotion </a:t>
            </a:r>
            <a:r>
              <a:rPr lang="en-US" b="1" dirty="0" smtClean="0">
                <a:latin typeface="Times New Roman" pitchFamily="18" charset="0"/>
                <a:cs typeface="Times New Roman" pitchFamily="18" charset="0"/>
              </a:rPr>
              <a:t>Methods: </a:t>
            </a:r>
            <a:r>
              <a:rPr lang="en-US" dirty="0" smtClean="0">
                <a:latin typeface="Times New Roman" pitchFamily="18" charset="0"/>
                <a:cs typeface="Times New Roman" pitchFamily="18" charset="0"/>
              </a:rPr>
              <a:t>Sales </a:t>
            </a:r>
            <a:r>
              <a:rPr lang="en-US" dirty="0">
                <a:latin typeface="Times New Roman" pitchFamily="18" charset="0"/>
                <a:cs typeface="Times New Roman" pitchFamily="18" charset="0"/>
              </a:rPr>
              <a:t>promotion activities are the different methods used for inducing customers to buy a product. Promotion activities are effective if they present clearly the features of the product as per customer needs</a:t>
            </a:r>
            <a:r>
              <a:rPr lang="en-US" dirty="0" smtClean="0">
                <a:latin typeface="Times New Roman" pitchFamily="18" charset="0"/>
                <a:cs typeface="Times New Roman" pitchFamily="18" charset="0"/>
              </a:rPr>
              <a:t>.</a:t>
            </a:r>
          </a:p>
          <a:p>
            <a:endParaRPr lang="en-IN" dirty="0"/>
          </a:p>
        </p:txBody>
      </p:sp>
    </p:spTree>
    <p:extLst>
      <p:ext uri="{BB962C8B-B14F-4D97-AF65-F5344CB8AC3E}">
        <p14:creationId xmlns:p14="http://schemas.microsoft.com/office/powerpoint/2010/main" xmlns="" val="3991024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25000" lnSpcReduction="20000"/>
          </a:bodyPr>
          <a:lstStyle/>
          <a:p>
            <a:endParaRPr lang="en-US" b="1" dirty="0" smtClean="0"/>
          </a:p>
          <a:p>
            <a:r>
              <a:rPr lang="en-US" sz="8000" b="1" dirty="0" smtClean="0">
                <a:latin typeface="Times New Roman" pitchFamily="18" charset="0"/>
                <a:cs typeface="Times New Roman" pitchFamily="18" charset="0"/>
              </a:rPr>
              <a:t>4. Helps In Competitive Analysis</a:t>
            </a:r>
            <a:r>
              <a:rPr lang="en-IN"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Understanding their behaviour helps in analysing the reasons for which they are going for competitors’ products. It helps in understanding the advantages that competitors are possessing. This help in facing the competition in a better way.</a:t>
            </a:r>
            <a:endParaRPr lang="en-IN" sz="8000" dirty="0" smtClean="0">
              <a:latin typeface="Times New Roman" pitchFamily="18" charset="0"/>
              <a:cs typeface="Times New Roman" pitchFamily="18" charset="0"/>
            </a:endParaRPr>
          </a:p>
          <a:p>
            <a:r>
              <a:rPr lang="en-US" sz="8000" b="1" dirty="0" smtClean="0">
                <a:latin typeface="Times New Roman" pitchFamily="18" charset="0"/>
                <a:cs typeface="Times New Roman" pitchFamily="18" charset="0"/>
              </a:rPr>
              <a:t>5. Helps In Forecasting: </a:t>
            </a:r>
            <a:r>
              <a:rPr lang="en-US" sz="8000" dirty="0" smtClean="0">
                <a:latin typeface="Times New Roman" pitchFamily="18" charset="0"/>
                <a:cs typeface="Times New Roman" pitchFamily="18" charset="0"/>
              </a:rPr>
              <a:t>Forecasting helps in taking competitive advantages from the businesses. If the business is able to forecast about the future it can easily take several advantages. Consumer behaviour enables the businesses in easy forecasting of sales &amp; demand forecasting.</a:t>
            </a:r>
            <a:endParaRPr lang="en-IN" sz="8000" dirty="0" smtClean="0">
              <a:latin typeface="Times New Roman" pitchFamily="18" charset="0"/>
              <a:cs typeface="Times New Roman" pitchFamily="18" charset="0"/>
            </a:endParaRPr>
          </a:p>
          <a:p>
            <a:r>
              <a:rPr lang="en-US" sz="8000" b="1" dirty="0" smtClean="0">
                <a:latin typeface="Times New Roman" pitchFamily="18" charset="0"/>
                <a:cs typeface="Times New Roman" pitchFamily="18" charset="0"/>
              </a:rPr>
              <a:t>6. Helps In Targeting &amp; Segmentation: </a:t>
            </a:r>
            <a:r>
              <a:rPr lang="en-US" sz="8000" dirty="0" smtClean="0">
                <a:latin typeface="Times New Roman" pitchFamily="18" charset="0"/>
                <a:cs typeface="Times New Roman" pitchFamily="18" charset="0"/>
              </a:rPr>
              <a:t>Segmentation &amp; Targeting helps in serving customers properly. It segments the customers according to their taste &amp; class. Segmentation helps in serving the customer better. It helps businesses to focus on customers as per their needs.</a:t>
            </a:r>
            <a:endParaRPr lang="en-IN" sz="8000" dirty="0" smtClean="0">
              <a:latin typeface="Times New Roman" pitchFamily="18" charset="0"/>
              <a:cs typeface="Times New Roman" pitchFamily="18" charset="0"/>
            </a:endParaRPr>
          </a:p>
          <a:p>
            <a:r>
              <a:rPr lang="en-US" sz="8000" b="1" dirty="0" smtClean="0">
                <a:latin typeface="Times New Roman" pitchFamily="18" charset="0"/>
                <a:cs typeface="Times New Roman" pitchFamily="18" charset="0"/>
              </a:rPr>
              <a:t>7. Helps In Designing Product Portfolio: </a:t>
            </a:r>
            <a:r>
              <a:rPr lang="en-US" sz="8000" dirty="0" smtClean="0">
                <a:latin typeface="Times New Roman" pitchFamily="18" charset="0"/>
                <a:cs typeface="Times New Roman" pitchFamily="18" charset="0"/>
              </a:rPr>
              <a:t>Product portfolio refers to a set of different products offered by businesses. Every business product portfolio must consist of all class of products. It should have products for all class of peoples in the market. Understanding customer behaviour helps the businesses in easy understanding demand of market. This will help in proper designing of product portfolio for the businesses.</a:t>
            </a:r>
            <a:endParaRPr lang="en-IN" sz="8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31722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base"/>
            <a:r>
              <a:rPr lang="en-US" sz="4000" b="1" dirty="0" smtClean="0">
                <a:latin typeface="Times New Roman" pitchFamily="18" charset="0"/>
                <a:cs typeface="Times New Roman" pitchFamily="18" charset="0"/>
              </a:rPr>
              <a:t>Definitions</a:t>
            </a:r>
          </a:p>
          <a:p>
            <a:pPr fontAlgn="base"/>
            <a:r>
              <a:rPr lang="en-US" sz="4000" b="1" dirty="0" smtClean="0">
                <a:latin typeface="Times New Roman" pitchFamily="18" charset="0"/>
                <a:cs typeface="Times New Roman" pitchFamily="18" charset="0"/>
              </a:rPr>
              <a:t>Classification</a:t>
            </a:r>
          </a:p>
          <a:p>
            <a:pPr fontAlgn="base"/>
            <a:r>
              <a:rPr lang="en-US" sz="4000" b="1" dirty="0" smtClean="0">
                <a:latin typeface="Times New Roman" pitchFamily="18" charset="0"/>
                <a:cs typeface="Times New Roman" pitchFamily="18" charset="0"/>
              </a:rPr>
              <a:t>Importance </a:t>
            </a:r>
          </a:p>
          <a:p>
            <a:pPr fontAlgn="base"/>
            <a:r>
              <a:rPr lang="en-US" sz="4000" b="1" dirty="0"/>
              <a:t> </a:t>
            </a:r>
            <a:r>
              <a:rPr lang="en-US" sz="4000" b="1" dirty="0">
                <a:latin typeface="Times New Roman" pitchFamily="18" charset="0"/>
                <a:cs typeface="Times New Roman" pitchFamily="18" charset="0"/>
              </a:rPr>
              <a:t>Main Types of Motives for Buying </a:t>
            </a:r>
            <a:endParaRPr lang="en-US" sz="4000" b="1" dirty="0" smtClean="0">
              <a:latin typeface="Times New Roman" pitchFamily="18" charset="0"/>
              <a:cs typeface="Times New Roman" pitchFamily="18" charset="0"/>
            </a:endParaRPr>
          </a:p>
          <a:p>
            <a:pPr fontAlgn="base"/>
            <a:r>
              <a:rPr lang="en-US" sz="4000" b="1" dirty="0" smtClean="0">
                <a:latin typeface="Times New Roman" pitchFamily="18" charset="0"/>
                <a:cs typeface="Times New Roman" pitchFamily="18" charset="0"/>
              </a:rPr>
              <a:t>Knowledge and Difficulties</a:t>
            </a:r>
          </a:p>
          <a:p>
            <a:pPr fontAlgn="base">
              <a:buNone/>
            </a:pPr>
            <a:endParaRPr lang="en-US" sz="4000" dirty="0" smtClean="0"/>
          </a:p>
        </p:txBody>
      </p:sp>
      <p:sp>
        <p:nvSpPr>
          <p:cNvPr id="3" name="Title 2"/>
          <p:cNvSpPr>
            <a:spLocks noGrp="1"/>
          </p:cNvSpPr>
          <p:nvPr>
            <p:ph type="title"/>
          </p:nvPr>
        </p:nvSpPr>
        <p:spPr/>
        <p:txBody>
          <a:bodyPr>
            <a:normAutofit/>
          </a:bodyPr>
          <a:lstStyle/>
          <a:p>
            <a:pPr algn="ctr" fontAlgn="base"/>
            <a:r>
              <a:rPr lang="en-US" dirty="0" smtClean="0">
                <a:effectLst/>
                <a:latin typeface="Times New Roman" pitchFamily="18" charset="0"/>
                <a:cs typeface="Times New Roman" pitchFamily="18" charset="0"/>
              </a:rPr>
              <a:t>Buying</a:t>
            </a:r>
            <a:r>
              <a:rPr lang="en-US" dirty="0" smtClean="0">
                <a:effectLst/>
              </a:rPr>
              <a:t> Motives</a:t>
            </a:r>
            <a:endParaRPr lang="en-US" dirty="0">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In the words of D. J. </a:t>
            </a:r>
            <a:r>
              <a:rPr lang="en-US" dirty="0" err="1" smtClean="0">
                <a:latin typeface="Times New Roman" pitchFamily="18" charset="0"/>
                <a:cs typeface="Times New Roman" pitchFamily="18" charset="0"/>
              </a:rPr>
              <a:t>Durdian</a:t>
            </a:r>
            <a:r>
              <a:rPr lang="en-US" dirty="0" smtClean="0">
                <a:latin typeface="Times New Roman" pitchFamily="18" charset="0"/>
                <a:cs typeface="Times New Roman" pitchFamily="18" charset="0"/>
              </a:rPr>
              <a:t>, “Buying motives are those influences or considerations which provide the impulse to buy, induce action or determine choice in the purchase of goods and services.”</a:t>
            </a:r>
          </a:p>
          <a:p>
            <a:pPr algn="just"/>
            <a:r>
              <a:rPr lang="en-US" dirty="0" smtClean="0">
                <a:latin typeface="Times New Roman" pitchFamily="18" charset="0"/>
                <a:cs typeface="Times New Roman" pitchFamily="18" charset="0"/>
              </a:rPr>
              <a:t>According to Dr. R.S. </a:t>
            </a:r>
            <a:r>
              <a:rPr lang="en-US" dirty="0" err="1" smtClean="0">
                <a:latin typeface="Times New Roman" pitchFamily="18" charset="0"/>
                <a:cs typeface="Times New Roman" pitchFamily="18" charset="0"/>
              </a:rPr>
              <a:t>Davar</a:t>
            </a:r>
            <a:r>
              <a:rPr lang="en-US" dirty="0" smtClean="0">
                <a:latin typeface="Times New Roman" pitchFamily="18" charset="0"/>
                <a:cs typeface="Times New Roman" pitchFamily="18" charset="0"/>
              </a:rPr>
              <a:t> – “A motive is defined as an inner urge that moves or prompts a person to action.”</a:t>
            </a:r>
          </a:p>
          <a:p>
            <a:pPr algn="just" fontAlgn="base"/>
            <a:r>
              <a:rPr lang="en-US" dirty="0" smtClean="0">
                <a:latin typeface="Times New Roman" pitchFamily="18" charset="0"/>
                <a:cs typeface="Times New Roman" pitchFamily="18" charset="0"/>
              </a:rPr>
              <a:t>It is clear from the above definitions of buying motives that buying motive is meant for the powers that inspire any person to buy the goods or items.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dirty="0" smtClean="0">
                <a:effectLst/>
                <a:latin typeface="Times New Roman" pitchFamily="18" charset="0"/>
                <a:cs typeface="Times New Roman" pitchFamily="18" charset="0"/>
              </a:rPr>
              <a:t>Buying Motives – Definitions</a:t>
            </a:r>
            <a:endParaRPr lang="en-US" dirty="0">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1"/>
            <a:ext cx="8229600" cy="4953000"/>
          </a:xfrm>
        </p:spPr>
        <p:txBody>
          <a:bodyPr>
            <a:normAutofit/>
          </a:bodyPr>
          <a:lstStyle/>
          <a:p>
            <a:pPr fontAlgn="base">
              <a:lnSpc>
                <a:spcPct val="150000"/>
              </a:lnSpc>
            </a:pPr>
            <a:r>
              <a:rPr lang="en-US" dirty="0" smtClean="0">
                <a:latin typeface="Times New Roman" pitchFamily="18" charset="0"/>
                <a:cs typeface="Times New Roman" pitchFamily="18" charset="0"/>
              </a:rPr>
              <a:t>1. Physical Buying Motives </a:t>
            </a:r>
          </a:p>
          <a:p>
            <a:pPr fontAlgn="base">
              <a:lnSpc>
                <a:spcPct val="150000"/>
              </a:lnSpc>
            </a:pPr>
            <a:r>
              <a:rPr lang="en-US" dirty="0" smtClean="0">
                <a:latin typeface="Times New Roman" pitchFamily="18" charset="0"/>
                <a:cs typeface="Times New Roman" pitchFamily="18" charset="0"/>
              </a:rPr>
              <a:t>2. Psychological Buying Motives</a:t>
            </a:r>
          </a:p>
          <a:p>
            <a:pPr fontAlgn="base">
              <a:lnSpc>
                <a:spcPct val="150000"/>
              </a:lnSpc>
            </a:pPr>
            <a:r>
              <a:rPr lang="en-US" dirty="0" smtClean="0">
                <a:latin typeface="Times New Roman" pitchFamily="18" charset="0"/>
                <a:cs typeface="Times New Roman" pitchFamily="18" charset="0"/>
              </a:rPr>
              <a:t>3.  Sociological Buying Motives</a:t>
            </a:r>
          </a:p>
          <a:p>
            <a:pPr fontAlgn="base">
              <a:lnSpc>
                <a:spcPct val="150000"/>
              </a:lnSpc>
            </a:pPr>
            <a:r>
              <a:rPr lang="en-US" dirty="0" smtClean="0">
                <a:latin typeface="Times New Roman" pitchFamily="18" charset="0"/>
                <a:cs typeface="Times New Roman" pitchFamily="18" charset="0"/>
              </a:rPr>
              <a:t>4. Acquired Buying Motives </a:t>
            </a:r>
          </a:p>
          <a:p>
            <a:pPr fontAlgn="base">
              <a:lnSpc>
                <a:spcPct val="150000"/>
              </a:lnSpc>
            </a:pPr>
            <a:r>
              <a:rPr lang="en-US" dirty="0" smtClean="0">
                <a:latin typeface="Times New Roman" pitchFamily="18" charset="0"/>
                <a:cs typeface="Times New Roman" pitchFamily="18" charset="0"/>
              </a:rPr>
              <a:t>5. Inherent Buying Motives</a:t>
            </a:r>
          </a:p>
          <a:p>
            <a:pPr marL="109728" indent="0" fontAlgn="base">
              <a:lnSpc>
                <a:spcPct val="150000"/>
              </a:lnSpc>
              <a:buNone/>
            </a:pPr>
            <a:endParaRPr lang="en-US" dirty="0" smtClean="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lstStyle/>
          <a:p>
            <a:pPr algn="ctr"/>
            <a:r>
              <a:rPr lang="en-US" dirty="0" smtClean="0">
                <a:effectLst/>
                <a:latin typeface="Times New Roman" pitchFamily="18" charset="0"/>
                <a:cs typeface="Times New Roman" pitchFamily="18" charset="0"/>
              </a:rPr>
              <a:t> Classifications of Buying Motives</a:t>
            </a:r>
            <a:endParaRPr lang="en-US" dirty="0">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1"/>
            <a:ext cx="8229600" cy="4953000"/>
          </a:xfrm>
        </p:spPr>
        <p:txBody>
          <a:bodyPr>
            <a:normAutofit/>
          </a:bodyPr>
          <a:lstStyle/>
          <a:p>
            <a:pPr fontAlgn="base">
              <a:lnSpc>
                <a:spcPct val="150000"/>
              </a:lnSpc>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6. Primary </a:t>
            </a:r>
            <a:r>
              <a:rPr lang="en-US" dirty="0">
                <a:latin typeface="Times New Roman" pitchFamily="18" charset="0"/>
                <a:cs typeface="Times New Roman" pitchFamily="18" charset="0"/>
              </a:rPr>
              <a:t>Buying </a:t>
            </a:r>
            <a:r>
              <a:rPr lang="en-US" dirty="0" smtClean="0">
                <a:latin typeface="Times New Roman" pitchFamily="18" charset="0"/>
                <a:cs typeface="Times New Roman" pitchFamily="18" charset="0"/>
              </a:rPr>
              <a:t>Motives</a:t>
            </a:r>
          </a:p>
          <a:p>
            <a:pPr fontAlgn="base">
              <a:lnSpc>
                <a:spcPct val="150000"/>
              </a:lnSpc>
            </a:pPr>
            <a:r>
              <a:rPr lang="en-US" dirty="0" smtClean="0">
                <a:latin typeface="Times New Roman" pitchFamily="18" charset="0"/>
                <a:cs typeface="Times New Roman" pitchFamily="18" charset="0"/>
              </a:rPr>
              <a:t>7. Selective </a:t>
            </a:r>
            <a:r>
              <a:rPr lang="en-US" dirty="0">
                <a:latin typeface="Times New Roman" pitchFamily="18" charset="0"/>
                <a:cs typeface="Times New Roman" pitchFamily="18" charset="0"/>
              </a:rPr>
              <a:t>Buying Motives</a:t>
            </a:r>
            <a:r>
              <a:rPr lang="en-US" dirty="0" smtClean="0">
                <a:latin typeface="Times New Roman" pitchFamily="18" charset="0"/>
                <a:cs typeface="Times New Roman" pitchFamily="18" charset="0"/>
              </a:rPr>
              <a:t> </a:t>
            </a:r>
          </a:p>
          <a:p>
            <a:pPr fontAlgn="base">
              <a:lnSpc>
                <a:spcPct val="150000"/>
              </a:lnSpc>
            </a:pPr>
            <a:r>
              <a:rPr lang="en-US" dirty="0" smtClean="0">
                <a:latin typeface="Times New Roman" pitchFamily="18" charset="0"/>
                <a:cs typeface="Times New Roman" pitchFamily="18" charset="0"/>
              </a:rPr>
              <a:t>8. Conscious Buying Motives</a:t>
            </a:r>
          </a:p>
          <a:p>
            <a:pPr fontAlgn="base">
              <a:lnSpc>
                <a:spcPct val="150000"/>
              </a:lnSpc>
            </a:pPr>
            <a:r>
              <a:rPr lang="en-US" dirty="0" smtClean="0">
                <a:latin typeface="Times New Roman" pitchFamily="18" charset="0"/>
                <a:cs typeface="Times New Roman" pitchFamily="18" charset="0"/>
              </a:rPr>
              <a:t> 9. Dormant Buying Motives</a:t>
            </a:r>
          </a:p>
          <a:p>
            <a:pPr fontAlgn="base">
              <a:lnSpc>
                <a:spcPct val="150000"/>
              </a:lnSpc>
            </a:pPr>
            <a:r>
              <a:rPr lang="en-US" dirty="0" smtClean="0">
                <a:latin typeface="Times New Roman" pitchFamily="18" charset="0"/>
                <a:cs typeface="Times New Roman" pitchFamily="18" charset="0"/>
              </a:rPr>
              <a:t>10.Product Buying Motives</a:t>
            </a:r>
          </a:p>
          <a:p>
            <a:pPr fontAlgn="base">
              <a:lnSpc>
                <a:spcPct val="150000"/>
              </a:lnSpc>
            </a:pPr>
            <a:r>
              <a:rPr lang="en-US" dirty="0" smtClean="0">
                <a:latin typeface="Times New Roman" pitchFamily="18" charset="0"/>
                <a:cs typeface="Times New Roman" pitchFamily="18" charset="0"/>
              </a:rPr>
              <a:t>11. Patronage Buying Motives</a:t>
            </a:r>
          </a:p>
          <a:p>
            <a:pPr marL="109728" indent="0" fontAlgn="base">
              <a:lnSpc>
                <a:spcPct val="150000"/>
              </a:lnSpc>
              <a:buNone/>
            </a:pPr>
            <a:endParaRPr lang="en-US"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274638"/>
            <a:ext cx="8229600" cy="792162"/>
          </a:xfrm>
        </p:spPr>
        <p:txBody>
          <a:bodyPr/>
          <a:lstStyle/>
          <a:p>
            <a:pPr algn="ctr"/>
            <a:r>
              <a:rPr lang="en-US" dirty="0" smtClean="0">
                <a:effectLst/>
                <a:latin typeface="Times New Roman" pitchFamily="18" charset="0"/>
                <a:cs typeface="Times New Roman" pitchFamily="18" charset="0"/>
              </a:rPr>
              <a:t> Classifications of Buying Motives</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754536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286</TotalTime>
  <Words>1457</Words>
  <Application>Microsoft Office PowerPoint</Application>
  <PresentationFormat>On-screen Show (4:3)</PresentationFormat>
  <Paragraphs>126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CONSUMER BEHAVIOUR - BUYING MOTIVES</vt:lpstr>
      <vt:lpstr>Meaning of Consumer Behaviour </vt:lpstr>
      <vt:lpstr>Importance of Consumer Behaviour</vt:lpstr>
      <vt:lpstr>Slide 4</vt:lpstr>
      <vt:lpstr>Slide 5</vt:lpstr>
      <vt:lpstr>Buying Motives</vt:lpstr>
      <vt:lpstr>Buying Motives – Definitions</vt:lpstr>
      <vt:lpstr> Classifications of Buying Motives</vt:lpstr>
      <vt:lpstr> Classifications of Buying Motives</vt:lpstr>
      <vt:lpstr>Slide 10</vt:lpstr>
      <vt:lpstr>Slide 11</vt:lpstr>
      <vt:lpstr>Slide 12</vt:lpstr>
      <vt:lpstr>Slide 13</vt:lpstr>
      <vt:lpstr>Slide 14</vt:lpstr>
      <vt:lpstr>Importance of Buying Motives</vt:lpstr>
      <vt:lpstr>Slide 16</vt:lpstr>
      <vt:lpstr>Slide 17</vt:lpstr>
      <vt:lpstr> Main Types of Motives for Buying  </vt:lpstr>
      <vt:lpstr>Slide 19</vt:lpstr>
      <vt:lpstr>Slide 20</vt:lpstr>
      <vt:lpstr>Slide 21</vt:lpstr>
      <vt:lpstr>Knowledge of Buying Motives by Salesman and by Manufacturers</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BUYING MOTIVES</dc:title>
  <dc:creator>HP</dc:creator>
  <cp:lastModifiedBy>HP</cp:lastModifiedBy>
  <cp:revision>42</cp:revision>
  <dcterms:created xsi:type="dcterms:W3CDTF">2006-08-16T00:00:00Z</dcterms:created>
  <dcterms:modified xsi:type="dcterms:W3CDTF">2023-02-07T07:28:33Z</dcterms:modified>
</cp:coreProperties>
</file>